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363" r:id="rId3"/>
    <p:sldId id="397" r:id="rId4"/>
    <p:sldId id="382" r:id="rId5"/>
    <p:sldId id="383" r:id="rId6"/>
    <p:sldId id="386" r:id="rId7"/>
    <p:sldId id="388" r:id="rId8"/>
    <p:sldId id="389" r:id="rId9"/>
    <p:sldId id="399" r:id="rId10"/>
    <p:sldId id="400" r:id="rId11"/>
    <p:sldId id="40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14" autoAdjust="0"/>
    <p:restoredTop sz="94660"/>
  </p:normalViewPr>
  <p:slideViewPr>
    <p:cSldViewPr>
      <p:cViewPr varScale="1">
        <p:scale>
          <a:sx n="50" d="100"/>
          <a:sy n="50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5AE04-E9E1-46B6-9C56-3836AB5CF6C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49C85E-1A12-43E9-89F2-924BD917845B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Социум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E3C6897A-0513-4B5E-A0C9-6BCBC3CB60C6}" type="parTrans" cxnId="{696E57FD-F417-410C-991C-88C453AC8C02}">
      <dgm:prSet/>
      <dgm:spPr/>
      <dgm:t>
        <a:bodyPr/>
        <a:lstStyle/>
        <a:p>
          <a:endParaRPr lang="ru-RU"/>
        </a:p>
      </dgm:t>
    </dgm:pt>
    <dgm:pt modelId="{43595D52-6021-4BAF-89F5-3079AE665D52}" type="sibTrans" cxnId="{696E57FD-F417-410C-991C-88C453AC8C02}">
      <dgm:prSet/>
      <dgm:spPr/>
      <dgm:t>
        <a:bodyPr/>
        <a:lstStyle/>
        <a:p>
          <a:endParaRPr lang="ru-RU"/>
        </a:p>
      </dgm:t>
    </dgm:pt>
    <dgm:pt modelId="{F17D42FA-93C0-477B-BF79-F27FBC24F84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Размытость, нечеткость границ дозволенного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 недозволенного,  смещение ценностных  ориентиров в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обществе.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1FBC56E-9DC1-43B1-ABE1-40C87B9056C7}" type="parTrans" cxnId="{42CBE7B5-6AEE-45C5-894C-29EA44F7F2D3}">
      <dgm:prSet/>
      <dgm:spPr/>
      <dgm:t>
        <a:bodyPr/>
        <a:lstStyle/>
        <a:p>
          <a:endParaRPr lang="ru-RU"/>
        </a:p>
      </dgm:t>
    </dgm:pt>
    <dgm:pt modelId="{602EA78A-EFA4-4754-803E-5FFE1D733013}" type="sibTrans" cxnId="{42CBE7B5-6AEE-45C5-894C-29EA44F7F2D3}">
      <dgm:prSet/>
      <dgm:spPr/>
      <dgm:t>
        <a:bodyPr/>
        <a:lstStyle/>
        <a:p>
          <a:endParaRPr lang="ru-RU"/>
        </a:p>
      </dgm:t>
    </dgm:pt>
    <dgm:pt modelId="{09A5C0BB-D46A-4CFD-A618-7D4F4D0032A3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Рост агрессии, враждебности,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преступности.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A9A1261-92EC-4252-B9C2-81F23D67D35C}" type="parTrans" cxnId="{83BB2055-3DAC-4D91-BF2C-1C54612FAB09}">
      <dgm:prSet/>
      <dgm:spPr/>
      <dgm:t>
        <a:bodyPr/>
        <a:lstStyle/>
        <a:p>
          <a:endParaRPr lang="ru-RU"/>
        </a:p>
      </dgm:t>
    </dgm:pt>
    <dgm:pt modelId="{98A4A833-AEA0-4B08-A9C9-6E509D447739}" type="sibTrans" cxnId="{83BB2055-3DAC-4D91-BF2C-1C54612FAB09}">
      <dgm:prSet/>
      <dgm:spPr/>
      <dgm:t>
        <a:bodyPr/>
        <a:lstStyle/>
        <a:p>
          <a:endParaRPr lang="ru-RU"/>
        </a:p>
      </dgm:t>
    </dgm:pt>
    <dgm:pt modelId="{D13A7858-393B-496D-A618-85E9AE0FBA0D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Семья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D59DC0B6-C2C3-4C3C-86AE-C0E3E9B28915}" type="parTrans" cxnId="{EDD24C37-34CA-4096-8D81-B02019FD2985}">
      <dgm:prSet/>
      <dgm:spPr/>
      <dgm:t>
        <a:bodyPr/>
        <a:lstStyle/>
        <a:p>
          <a:endParaRPr lang="ru-RU"/>
        </a:p>
      </dgm:t>
    </dgm:pt>
    <dgm:pt modelId="{1CBEB1A5-E0F0-41A6-8108-E29B3B362A61}" type="sibTrans" cxnId="{EDD24C37-34CA-4096-8D81-B02019FD2985}">
      <dgm:prSet/>
      <dgm:spPr/>
      <dgm:t>
        <a:bodyPr/>
        <a:lstStyle/>
        <a:p>
          <a:endParaRPr lang="ru-RU"/>
        </a:p>
      </dgm:t>
    </dgm:pt>
    <dgm:pt modelId="{4A33EB75-2D28-4442-9EAC-3877A5799902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Прерванность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передачи нравственных  ценностей, смещение с воспитания ребенка на его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обеспечение.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9C7B846-2E33-4F5B-87BB-7E1ECC18667E}" type="parTrans" cxnId="{58EA2C34-F15C-452C-B6FD-5D8501200A51}">
      <dgm:prSet/>
      <dgm:spPr/>
      <dgm:t>
        <a:bodyPr/>
        <a:lstStyle/>
        <a:p>
          <a:endParaRPr lang="ru-RU"/>
        </a:p>
      </dgm:t>
    </dgm:pt>
    <dgm:pt modelId="{457874AD-245A-4DD0-80C2-209A55A7B9D5}" type="sibTrans" cxnId="{58EA2C34-F15C-452C-B6FD-5D8501200A51}">
      <dgm:prSet/>
      <dgm:spPr/>
      <dgm:t>
        <a:bodyPr/>
        <a:lstStyle/>
        <a:p>
          <a:endParaRPr lang="ru-RU"/>
        </a:p>
      </dgm:t>
    </dgm:pt>
    <dgm:pt modelId="{717F65A4-2095-4767-9090-BA17EFB5132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Рост внутрисемейной агрессии (различные формы насилия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721EA7D-2203-47EE-BA15-F9043EBAF929}" type="parTrans" cxnId="{3E5CEB11-9597-4D2F-9829-6DAEC1F11450}">
      <dgm:prSet/>
      <dgm:spPr/>
      <dgm:t>
        <a:bodyPr/>
        <a:lstStyle/>
        <a:p>
          <a:endParaRPr lang="ru-RU"/>
        </a:p>
      </dgm:t>
    </dgm:pt>
    <dgm:pt modelId="{954C37CD-4D9F-43DD-89D2-19245A1C7CF8}" type="sibTrans" cxnId="{3E5CEB11-9597-4D2F-9829-6DAEC1F11450}">
      <dgm:prSet/>
      <dgm:spPr/>
      <dgm:t>
        <a:bodyPr/>
        <a:lstStyle/>
        <a:p>
          <a:endParaRPr lang="ru-RU"/>
        </a:p>
      </dgm:t>
    </dgm:pt>
    <dgm:pt modelId="{F7F5AC6B-4F8D-44B1-8426-F7EACFCB7204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Личность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FC4B8E9-FD44-41F5-8EFA-87A4E3F5EA80}" type="parTrans" cxnId="{02599AED-CCE6-4A42-910E-08FAD5CCA058}">
      <dgm:prSet/>
      <dgm:spPr/>
      <dgm:t>
        <a:bodyPr/>
        <a:lstStyle/>
        <a:p>
          <a:endParaRPr lang="ru-RU"/>
        </a:p>
      </dgm:t>
    </dgm:pt>
    <dgm:pt modelId="{643EF534-B7F6-4B52-9B73-55EF40437F27}" type="sibTrans" cxnId="{02599AED-CCE6-4A42-910E-08FAD5CCA058}">
      <dgm:prSet/>
      <dgm:spPr/>
      <dgm:t>
        <a:bodyPr/>
        <a:lstStyle/>
        <a:p>
          <a:endParaRPr lang="ru-RU"/>
        </a:p>
      </dgm:t>
    </dgm:pt>
    <dgm:pt modelId="{80D6F2A1-CCBF-4F25-9C44-5403BE4DEA3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Размытость границ «Я», что Я из себя представляю, кто Я в этой семье, в этом обществе.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8F90E78-07C7-41A5-8649-63047B465BB9}" type="parTrans" cxnId="{E4F08FD1-BD1A-421A-BEF1-DC00796D95BB}">
      <dgm:prSet/>
      <dgm:spPr/>
      <dgm:t>
        <a:bodyPr/>
        <a:lstStyle/>
        <a:p>
          <a:endParaRPr lang="ru-RU"/>
        </a:p>
      </dgm:t>
    </dgm:pt>
    <dgm:pt modelId="{207E14B0-D88C-4E56-AECD-6BA1F39D85D6}" type="sibTrans" cxnId="{E4F08FD1-BD1A-421A-BEF1-DC00796D95BB}">
      <dgm:prSet/>
      <dgm:spPr/>
      <dgm:t>
        <a:bodyPr/>
        <a:lstStyle/>
        <a:p>
          <a:endParaRPr lang="ru-RU"/>
        </a:p>
      </dgm:t>
    </dgm:pt>
    <dgm:pt modelId="{73A08937-71AF-463D-A65A-52186DAD310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Рост агрессивных и аутоагрессивных форм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поведения.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66D97BF-8D2F-40C2-A976-298A09046689}" type="parTrans" cxnId="{39AEEFE3-CDF6-46A2-9B68-A82B69440208}">
      <dgm:prSet/>
      <dgm:spPr/>
      <dgm:t>
        <a:bodyPr/>
        <a:lstStyle/>
        <a:p>
          <a:endParaRPr lang="ru-RU"/>
        </a:p>
      </dgm:t>
    </dgm:pt>
    <dgm:pt modelId="{F1E1F374-B8F6-4991-BA5E-45FB5AE6874B}" type="sibTrans" cxnId="{39AEEFE3-CDF6-46A2-9B68-A82B69440208}">
      <dgm:prSet/>
      <dgm:spPr/>
      <dgm:t>
        <a:bodyPr/>
        <a:lstStyle/>
        <a:p>
          <a:endParaRPr lang="ru-RU"/>
        </a:p>
      </dgm:t>
    </dgm:pt>
    <dgm:pt modelId="{173637A3-402F-4C95-86A9-B463AE58DFB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Отсутствие примеров для подражания.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6948EB8-2003-49B9-AC75-176870210044}" type="parTrans" cxnId="{97403286-B017-429A-A7D6-1C05BCC96649}">
      <dgm:prSet/>
      <dgm:spPr/>
      <dgm:t>
        <a:bodyPr/>
        <a:lstStyle/>
        <a:p>
          <a:endParaRPr lang="ru-RU"/>
        </a:p>
      </dgm:t>
    </dgm:pt>
    <dgm:pt modelId="{A6DBFF1F-1B11-44DB-93B2-9E7ED9ECB885}" type="sibTrans" cxnId="{97403286-B017-429A-A7D6-1C05BCC96649}">
      <dgm:prSet/>
      <dgm:spPr/>
      <dgm:t>
        <a:bodyPr/>
        <a:lstStyle/>
        <a:p>
          <a:endParaRPr lang="ru-RU"/>
        </a:p>
      </dgm:t>
    </dgm:pt>
    <dgm:pt modelId="{B87A8321-5A73-4163-9DD0-A4F8BDFCC7E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Обесценивающая позиция родителей к внешним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событиям. 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9DAB164-6C64-45A5-8564-D5374435F014}" type="parTrans" cxnId="{FB4256C1-B2A8-4827-859A-8B8A84EE5C49}">
      <dgm:prSet/>
      <dgm:spPr/>
      <dgm:t>
        <a:bodyPr/>
        <a:lstStyle/>
        <a:p>
          <a:endParaRPr lang="ru-RU"/>
        </a:p>
      </dgm:t>
    </dgm:pt>
    <dgm:pt modelId="{A04EBC93-6A1A-4D72-BD6D-D0D0EC8433B7}" type="sibTrans" cxnId="{FB4256C1-B2A8-4827-859A-8B8A84EE5C49}">
      <dgm:prSet/>
      <dgm:spPr/>
      <dgm:t>
        <a:bodyPr/>
        <a:lstStyle/>
        <a:p>
          <a:endParaRPr lang="ru-RU"/>
        </a:p>
      </dgm:t>
    </dgm:pt>
    <dgm:pt modelId="{09C21FA6-A98D-4B37-A2F2-55A01093506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Размытость будущего..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4DB46AC-5C18-40C4-8DA3-C76B36EA5A7B}" type="parTrans" cxnId="{A77DE62C-D51B-492F-A8C6-959D5347FFA5}">
      <dgm:prSet/>
      <dgm:spPr/>
      <dgm:t>
        <a:bodyPr/>
        <a:lstStyle/>
        <a:p>
          <a:endParaRPr lang="ru-RU"/>
        </a:p>
      </dgm:t>
    </dgm:pt>
    <dgm:pt modelId="{73222DEE-2F83-49DC-8418-BE2D6966B318}" type="sibTrans" cxnId="{A77DE62C-D51B-492F-A8C6-959D5347FFA5}">
      <dgm:prSet/>
      <dgm:spPr/>
      <dgm:t>
        <a:bodyPr/>
        <a:lstStyle/>
        <a:p>
          <a:endParaRPr lang="ru-RU"/>
        </a:p>
      </dgm:t>
    </dgm:pt>
    <dgm:pt modelId="{643329F6-8E6C-4BF5-9FA0-C37518ADA91F}">
      <dgm:prSet phldrT="[Текст]" custT="1"/>
      <dgm:spPr/>
      <dgm:t>
        <a:bodyPr/>
        <a:lstStyle/>
        <a:p>
          <a:endParaRPr lang="ru-RU" sz="1400" dirty="0">
            <a:latin typeface="Courier New" pitchFamily="49" charset="0"/>
            <a:cs typeface="Courier New" pitchFamily="49" charset="0"/>
          </a:endParaRPr>
        </a:p>
      </dgm:t>
    </dgm:pt>
    <dgm:pt modelId="{DCD420E3-C3E3-41A7-8982-69AE2E58C1E2}" type="parTrans" cxnId="{15681C70-A4B7-4F34-AD4B-DBD423CA8CB7}">
      <dgm:prSet/>
      <dgm:spPr/>
      <dgm:t>
        <a:bodyPr/>
        <a:lstStyle/>
        <a:p>
          <a:endParaRPr lang="ru-RU"/>
        </a:p>
      </dgm:t>
    </dgm:pt>
    <dgm:pt modelId="{DC972BED-0509-4874-9F87-9DC5C109671A}" type="sibTrans" cxnId="{15681C70-A4B7-4F34-AD4B-DBD423CA8CB7}">
      <dgm:prSet/>
      <dgm:spPr/>
      <dgm:t>
        <a:bodyPr/>
        <a:lstStyle/>
        <a:p>
          <a:endParaRPr lang="ru-RU"/>
        </a:p>
      </dgm:t>
    </dgm:pt>
    <dgm:pt modelId="{A4AA49C4-B08E-4C5D-9802-C83AA9B0A14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Экранная зависимость, отсутствие самореализации в продуктивной деятельности  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65F161E-115C-4DBA-9255-3912BD4FCD6B}" type="parTrans" cxnId="{46914961-FB95-44FE-B78A-61F00FC26ACF}">
      <dgm:prSet/>
      <dgm:spPr/>
      <dgm:t>
        <a:bodyPr/>
        <a:lstStyle/>
        <a:p>
          <a:endParaRPr lang="ru-RU"/>
        </a:p>
      </dgm:t>
    </dgm:pt>
    <dgm:pt modelId="{57CD6DF0-203C-4802-8C51-70251FDFBDD1}" type="sibTrans" cxnId="{46914961-FB95-44FE-B78A-61F00FC26ACF}">
      <dgm:prSet/>
      <dgm:spPr/>
      <dgm:t>
        <a:bodyPr/>
        <a:lstStyle/>
        <a:p>
          <a:endParaRPr lang="ru-RU"/>
        </a:p>
      </dgm:t>
    </dgm:pt>
    <dgm:pt modelId="{3D431C8C-35B7-4188-99EE-24D2F27846E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Пассивность личности,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вызванная информатизацией.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1B3D16E-8C41-40B9-BA28-367864803763}" type="parTrans" cxnId="{BB702B13-C5BF-42DF-AC69-45342A7E860E}">
      <dgm:prSet/>
      <dgm:spPr/>
      <dgm:t>
        <a:bodyPr/>
        <a:lstStyle/>
        <a:p>
          <a:endParaRPr lang="ru-RU"/>
        </a:p>
      </dgm:t>
    </dgm:pt>
    <dgm:pt modelId="{D249AD91-BA7A-4C80-A1C5-2B649CF90C81}" type="sibTrans" cxnId="{BB702B13-C5BF-42DF-AC69-45342A7E860E}">
      <dgm:prSet/>
      <dgm:spPr/>
      <dgm:t>
        <a:bodyPr/>
        <a:lstStyle/>
        <a:p>
          <a:endParaRPr lang="ru-RU"/>
        </a:p>
      </dgm:t>
    </dgm:pt>
    <dgm:pt modelId="{8D3430F7-8448-41F1-BD61-B24585FE8C07}" type="pres">
      <dgm:prSet presAssocID="{61A5AE04-E9E1-46B6-9C56-3836AB5CF6C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C91354-3AC3-4D5C-9674-4B0F49C10E2F}" type="pres">
      <dgm:prSet presAssocID="{5849C85E-1A12-43E9-89F2-924BD917845B}" presName="circle1" presStyleLbl="node1" presStyleIdx="0" presStyleCnt="3"/>
      <dgm:spPr/>
    </dgm:pt>
    <dgm:pt modelId="{3178D02D-82CF-4248-AC25-150D008717CA}" type="pres">
      <dgm:prSet presAssocID="{5849C85E-1A12-43E9-89F2-924BD917845B}" presName="space" presStyleCnt="0"/>
      <dgm:spPr/>
    </dgm:pt>
    <dgm:pt modelId="{764AF322-D1FC-4F65-A580-42DA25C26DA2}" type="pres">
      <dgm:prSet presAssocID="{5849C85E-1A12-43E9-89F2-924BD917845B}" presName="rect1" presStyleLbl="alignAcc1" presStyleIdx="0" presStyleCnt="3" custScaleX="136763" custScaleY="100000" custLinFactNeighborX="-15285" custLinFactNeighborY="-2499"/>
      <dgm:spPr/>
      <dgm:t>
        <a:bodyPr/>
        <a:lstStyle/>
        <a:p>
          <a:endParaRPr lang="ru-RU"/>
        </a:p>
      </dgm:t>
    </dgm:pt>
    <dgm:pt modelId="{B3D9213E-7B10-488A-8C45-EDB394202477}" type="pres">
      <dgm:prSet presAssocID="{D13A7858-393B-496D-A618-85E9AE0FBA0D}" presName="vertSpace2" presStyleLbl="node1" presStyleIdx="0" presStyleCnt="3"/>
      <dgm:spPr/>
    </dgm:pt>
    <dgm:pt modelId="{CDEF8C01-395F-4516-B823-5969AAA6AA59}" type="pres">
      <dgm:prSet presAssocID="{D13A7858-393B-496D-A618-85E9AE0FBA0D}" presName="circle2" presStyleLbl="node1" presStyleIdx="1" presStyleCnt="3"/>
      <dgm:spPr/>
    </dgm:pt>
    <dgm:pt modelId="{CFA5DDD8-2C21-4CF3-B7B4-9DD93E3CF982}" type="pres">
      <dgm:prSet presAssocID="{D13A7858-393B-496D-A618-85E9AE0FBA0D}" presName="rect2" presStyleLbl="alignAcc1" presStyleIdx="1" presStyleCnt="3" custScaleX="132833" custLinFactNeighborX="-9686" custLinFactNeighborY="1693"/>
      <dgm:spPr/>
      <dgm:t>
        <a:bodyPr/>
        <a:lstStyle/>
        <a:p>
          <a:endParaRPr lang="ru-RU"/>
        </a:p>
      </dgm:t>
    </dgm:pt>
    <dgm:pt modelId="{135C5496-740D-4147-B75F-9C566D5AED26}" type="pres">
      <dgm:prSet presAssocID="{F7F5AC6B-4F8D-44B1-8426-F7EACFCB7204}" presName="vertSpace3" presStyleLbl="node1" presStyleIdx="1" presStyleCnt="3"/>
      <dgm:spPr/>
    </dgm:pt>
    <dgm:pt modelId="{AA244CA0-5FA7-4D3D-9263-0625167C47C1}" type="pres">
      <dgm:prSet presAssocID="{F7F5AC6B-4F8D-44B1-8426-F7EACFCB7204}" presName="circle3" presStyleLbl="node1" presStyleIdx="2" presStyleCnt="3" custScaleX="129709"/>
      <dgm:spPr/>
    </dgm:pt>
    <dgm:pt modelId="{C295B1F7-599C-4DFD-B093-1A6980DE0AC3}" type="pres">
      <dgm:prSet presAssocID="{F7F5AC6B-4F8D-44B1-8426-F7EACFCB7204}" presName="rect3" presStyleLbl="alignAcc1" presStyleIdx="2" presStyleCnt="3" custScaleX="120924" custLinFactNeighborX="-13605" custLinFactNeighborY="1666"/>
      <dgm:spPr/>
      <dgm:t>
        <a:bodyPr/>
        <a:lstStyle/>
        <a:p>
          <a:endParaRPr lang="ru-RU"/>
        </a:p>
      </dgm:t>
    </dgm:pt>
    <dgm:pt modelId="{4380119B-2796-4165-9064-85E069534D36}" type="pres">
      <dgm:prSet presAssocID="{5849C85E-1A12-43E9-89F2-924BD917845B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1E7B0-4051-4F57-9173-4DB465A3821A}" type="pres">
      <dgm:prSet presAssocID="{5849C85E-1A12-43E9-89F2-924BD917845B}" presName="rect1ChTx" presStyleLbl="alignAcc1" presStyleIdx="2" presStyleCnt="3" custScaleX="160180" custScaleY="125561" custLinFactNeighborX="-19474" custLinFactNeighborY="-3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C5AE3-0479-46DE-8C37-D5D1ED6EE171}" type="pres">
      <dgm:prSet presAssocID="{D13A7858-393B-496D-A618-85E9AE0FBA0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FD54F-55D0-4E8A-AEA4-05DA06CEEA35}" type="pres">
      <dgm:prSet presAssocID="{D13A7858-393B-496D-A618-85E9AE0FBA0D}" presName="rect2ChTx" presStyleLbl="alignAcc1" presStyleIdx="2" presStyleCnt="3" custScaleX="156193" custLinFactNeighborX="-17035" custLinFactNeighborY="3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6B998-CD0E-42FA-B909-FB608DE6DF8B}" type="pres">
      <dgm:prSet presAssocID="{F7F5AC6B-4F8D-44B1-8426-F7EACFCB720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178A2-BC27-440D-9CAE-6386250848B1}" type="pres">
      <dgm:prSet presAssocID="{F7F5AC6B-4F8D-44B1-8426-F7EACFCB7204}" presName="rect3ChTx" presStyleLbl="alignAcc1" presStyleIdx="2" presStyleCnt="3" custScaleX="151471" custLinFactNeighborX="-14674" custLinFactNeighborY="1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4DA6B-53C1-4653-973E-13A320C23B02}" type="presOf" srcId="{A4AA49C4-B08E-4C5D-9802-C83AA9B0A149}" destId="{852178A2-BC27-440D-9CAE-6386250848B1}" srcOrd="0" destOrd="2" presId="urn:microsoft.com/office/officeart/2005/8/layout/target3"/>
    <dgm:cxn modelId="{EDD24C37-34CA-4096-8D81-B02019FD2985}" srcId="{61A5AE04-E9E1-46B6-9C56-3836AB5CF6CC}" destId="{D13A7858-393B-496D-A618-85E9AE0FBA0D}" srcOrd="1" destOrd="0" parTransId="{D59DC0B6-C2C3-4C3C-86AE-C0E3E9B28915}" sibTransId="{1CBEB1A5-E0F0-41A6-8108-E29B3B362A61}"/>
    <dgm:cxn modelId="{A327F782-A444-4416-A1B8-624BB39C3E29}" type="presOf" srcId="{09A5C0BB-D46A-4CFD-A618-7D4F4D0032A3}" destId="{5B81E7B0-4051-4F57-9173-4DB465A3821A}" srcOrd="0" destOrd="2" presId="urn:microsoft.com/office/officeart/2005/8/layout/target3"/>
    <dgm:cxn modelId="{82F7B451-F176-48B5-97D5-6C6CF1CC93CC}" type="presOf" srcId="{09C21FA6-A98D-4B37-A2F2-55A010935065}" destId="{852178A2-BC27-440D-9CAE-6386250848B1}" srcOrd="0" destOrd="1" presId="urn:microsoft.com/office/officeart/2005/8/layout/target3"/>
    <dgm:cxn modelId="{BB702B13-C5BF-42DF-AC69-45342A7E860E}" srcId="{5849C85E-1A12-43E9-89F2-924BD917845B}" destId="{3D431C8C-35B7-4188-99EE-24D2F27846E5}" srcOrd="3" destOrd="0" parTransId="{E1B3D16E-8C41-40B9-BA28-367864803763}" sibTransId="{D249AD91-BA7A-4C80-A1C5-2B649CF90C81}"/>
    <dgm:cxn modelId="{169AD395-9C17-41BB-B350-6FCA73C7570B}" type="presOf" srcId="{643329F6-8E6C-4BF5-9FA0-C37518ADA91F}" destId="{5B81E7B0-4051-4F57-9173-4DB465A3821A}" srcOrd="0" destOrd="4" presId="urn:microsoft.com/office/officeart/2005/8/layout/target3"/>
    <dgm:cxn modelId="{A77DE62C-D51B-492F-A8C6-959D5347FFA5}" srcId="{F7F5AC6B-4F8D-44B1-8426-F7EACFCB7204}" destId="{09C21FA6-A98D-4B37-A2F2-55A010935065}" srcOrd="1" destOrd="0" parTransId="{44DB46AC-5C18-40C4-8DA3-C76B36EA5A7B}" sibTransId="{73222DEE-2F83-49DC-8418-BE2D6966B318}"/>
    <dgm:cxn modelId="{636BD572-519C-4FF7-B304-085806D82B61}" type="presOf" srcId="{73A08937-71AF-463D-A65A-52186DAD310D}" destId="{852178A2-BC27-440D-9CAE-6386250848B1}" srcOrd="0" destOrd="3" presId="urn:microsoft.com/office/officeart/2005/8/layout/target3"/>
    <dgm:cxn modelId="{39AEEFE3-CDF6-46A2-9B68-A82B69440208}" srcId="{F7F5AC6B-4F8D-44B1-8426-F7EACFCB7204}" destId="{73A08937-71AF-463D-A65A-52186DAD310D}" srcOrd="3" destOrd="0" parTransId="{B66D97BF-8D2F-40C2-A976-298A09046689}" sibTransId="{F1E1F374-B8F6-4991-BA5E-45FB5AE6874B}"/>
    <dgm:cxn modelId="{0E079540-D577-487D-A196-44375638F53E}" type="presOf" srcId="{3D431C8C-35B7-4188-99EE-24D2F27846E5}" destId="{5B81E7B0-4051-4F57-9173-4DB465A3821A}" srcOrd="0" destOrd="3" presId="urn:microsoft.com/office/officeart/2005/8/layout/target3"/>
    <dgm:cxn modelId="{DF243B77-5A3B-47F8-B76D-042980655B46}" type="presOf" srcId="{717F65A4-2095-4767-9090-BA17EFB51322}" destId="{E86FD54F-55D0-4E8A-AEA4-05DA06CEEA35}" srcOrd="0" destOrd="2" presId="urn:microsoft.com/office/officeart/2005/8/layout/target3"/>
    <dgm:cxn modelId="{A2ADD5F7-7276-4D42-8433-0ED674075092}" type="presOf" srcId="{61A5AE04-E9E1-46B6-9C56-3836AB5CF6CC}" destId="{8D3430F7-8448-41F1-BD61-B24585FE8C07}" srcOrd="0" destOrd="0" presId="urn:microsoft.com/office/officeart/2005/8/layout/target3"/>
    <dgm:cxn modelId="{E4F08FD1-BD1A-421A-BEF1-DC00796D95BB}" srcId="{F7F5AC6B-4F8D-44B1-8426-F7EACFCB7204}" destId="{80D6F2A1-CCBF-4F25-9C44-5403BE4DEA3C}" srcOrd="0" destOrd="0" parTransId="{A8F90E78-07C7-41A5-8649-63047B465BB9}" sibTransId="{207E14B0-D88C-4E56-AECD-6BA1F39D85D6}"/>
    <dgm:cxn modelId="{8DE0C7D9-B4A2-4122-A1D7-393E3734167F}" type="presOf" srcId="{5849C85E-1A12-43E9-89F2-924BD917845B}" destId="{764AF322-D1FC-4F65-A580-42DA25C26DA2}" srcOrd="0" destOrd="0" presId="urn:microsoft.com/office/officeart/2005/8/layout/target3"/>
    <dgm:cxn modelId="{58EA2C34-F15C-452C-B6FD-5D8501200A51}" srcId="{D13A7858-393B-496D-A618-85E9AE0FBA0D}" destId="{4A33EB75-2D28-4442-9EAC-3877A5799902}" srcOrd="0" destOrd="0" parTransId="{A9C7B846-2E33-4F5B-87BB-7E1ECC18667E}" sibTransId="{457874AD-245A-4DD0-80C2-209A55A7B9D5}"/>
    <dgm:cxn modelId="{3E5CEB11-9597-4D2F-9829-6DAEC1F11450}" srcId="{D13A7858-393B-496D-A618-85E9AE0FBA0D}" destId="{717F65A4-2095-4767-9090-BA17EFB51322}" srcOrd="2" destOrd="0" parTransId="{F721EA7D-2203-47EE-BA15-F9043EBAF929}" sibTransId="{954C37CD-4D9F-43DD-89D2-19245A1C7CF8}"/>
    <dgm:cxn modelId="{1FA9DBF2-6D13-4A36-B599-A0B9FF2896E6}" type="presOf" srcId="{D13A7858-393B-496D-A618-85E9AE0FBA0D}" destId="{5A1C5AE3-0479-46DE-8C37-D5D1ED6EE171}" srcOrd="1" destOrd="0" presId="urn:microsoft.com/office/officeart/2005/8/layout/target3"/>
    <dgm:cxn modelId="{E9039558-61A6-495D-B952-2B427680C00C}" type="presOf" srcId="{80D6F2A1-CCBF-4F25-9C44-5403BE4DEA3C}" destId="{852178A2-BC27-440D-9CAE-6386250848B1}" srcOrd="0" destOrd="0" presId="urn:microsoft.com/office/officeart/2005/8/layout/target3"/>
    <dgm:cxn modelId="{DEF6CB13-D85A-4C29-88EC-97FC7B543A3C}" type="presOf" srcId="{F17D42FA-93C0-477B-BF79-F27FBC24F845}" destId="{5B81E7B0-4051-4F57-9173-4DB465A3821A}" srcOrd="0" destOrd="0" presId="urn:microsoft.com/office/officeart/2005/8/layout/target3"/>
    <dgm:cxn modelId="{A2B81BE8-297A-45B8-9F2B-86038B1A64E7}" type="presOf" srcId="{F7F5AC6B-4F8D-44B1-8426-F7EACFCB7204}" destId="{A146B998-CD0E-42FA-B909-FB608DE6DF8B}" srcOrd="1" destOrd="0" presId="urn:microsoft.com/office/officeart/2005/8/layout/target3"/>
    <dgm:cxn modelId="{B7823B2B-4704-41FE-AE28-9BA60B7D1278}" type="presOf" srcId="{4A33EB75-2D28-4442-9EAC-3877A5799902}" destId="{E86FD54F-55D0-4E8A-AEA4-05DA06CEEA35}" srcOrd="0" destOrd="0" presId="urn:microsoft.com/office/officeart/2005/8/layout/target3"/>
    <dgm:cxn modelId="{97403286-B017-429A-A7D6-1C05BCC96649}" srcId="{5849C85E-1A12-43E9-89F2-924BD917845B}" destId="{173637A3-402F-4C95-86A9-B463AE58DFBC}" srcOrd="1" destOrd="0" parTransId="{B6948EB8-2003-49B9-AC75-176870210044}" sibTransId="{A6DBFF1F-1B11-44DB-93B2-9E7ED9ECB885}"/>
    <dgm:cxn modelId="{00452978-F684-45AC-9B4A-600006386DB2}" type="presOf" srcId="{F7F5AC6B-4F8D-44B1-8426-F7EACFCB7204}" destId="{C295B1F7-599C-4DFD-B093-1A6980DE0AC3}" srcOrd="0" destOrd="0" presId="urn:microsoft.com/office/officeart/2005/8/layout/target3"/>
    <dgm:cxn modelId="{C875DAEC-5C6F-4B08-9927-C3A48D225286}" type="presOf" srcId="{173637A3-402F-4C95-86A9-B463AE58DFBC}" destId="{5B81E7B0-4051-4F57-9173-4DB465A3821A}" srcOrd="0" destOrd="1" presId="urn:microsoft.com/office/officeart/2005/8/layout/target3"/>
    <dgm:cxn modelId="{FB4256C1-B2A8-4827-859A-8B8A84EE5C49}" srcId="{D13A7858-393B-496D-A618-85E9AE0FBA0D}" destId="{B87A8321-5A73-4163-9DD0-A4F8BDFCC7E0}" srcOrd="1" destOrd="0" parTransId="{89DAB164-6C64-45A5-8564-D5374435F014}" sibTransId="{A04EBC93-6A1A-4D72-BD6D-D0D0EC8433B7}"/>
    <dgm:cxn modelId="{83BB2055-3DAC-4D91-BF2C-1C54612FAB09}" srcId="{5849C85E-1A12-43E9-89F2-924BD917845B}" destId="{09A5C0BB-D46A-4CFD-A618-7D4F4D0032A3}" srcOrd="2" destOrd="0" parTransId="{5A9A1261-92EC-4252-B9C2-81F23D67D35C}" sibTransId="{98A4A833-AEA0-4B08-A9C9-6E509D447739}"/>
    <dgm:cxn modelId="{42CBE7B5-6AEE-45C5-894C-29EA44F7F2D3}" srcId="{5849C85E-1A12-43E9-89F2-924BD917845B}" destId="{F17D42FA-93C0-477B-BF79-F27FBC24F845}" srcOrd="0" destOrd="0" parTransId="{F1FBC56E-9DC1-43B1-ABE1-40C87B9056C7}" sibTransId="{602EA78A-EFA4-4754-803E-5FFE1D733013}"/>
    <dgm:cxn modelId="{02599AED-CCE6-4A42-910E-08FAD5CCA058}" srcId="{61A5AE04-E9E1-46B6-9C56-3836AB5CF6CC}" destId="{F7F5AC6B-4F8D-44B1-8426-F7EACFCB7204}" srcOrd="2" destOrd="0" parTransId="{9FC4B8E9-FD44-41F5-8EFA-87A4E3F5EA80}" sibTransId="{643EF534-B7F6-4B52-9B73-55EF40437F27}"/>
    <dgm:cxn modelId="{EAF6DD87-CD7B-4801-9E6A-B9076FFA4458}" type="presOf" srcId="{D13A7858-393B-496D-A618-85E9AE0FBA0D}" destId="{CFA5DDD8-2C21-4CF3-B7B4-9DD93E3CF982}" srcOrd="0" destOrd="0" presId="urn:microsoft.com/office/officeart/2005/8/layout/target3"/>
    <dgm:cxn modelId="{696E57FD-F417-410C-991C-88C453AC8C02}" srcId="{61A5AE04-E9E1-46B6-9C56-3836AB5CF6CC}" destId="{5849C85E-1A12-43E9-89F2-924BD917845B}" srcOrd="0" destOrd="0" parTransId="{E3C6897A-0513-4B5E-A0C9-6BCBC3CB60C6}" sibTransId="{43595D52-6021-4BAF-89F5-3079AE665D52}"/>
    <dgm:cxn modelId="{F81B8AE9-CC4A-4D64-9480-B7A58E939338}" type="presOf" srcId="{B87A8321-5A73-4163-9DD0-A4F8BDFCC7E0}" destId="{E86FD54F-55D0-4E8A-AEA4-05DA06CEEA35}" srcOrd="0" destOrd="1" presId="urn:microsoft.com/office/officeart/2005/8/layout/target3"/>
    <dgm:cxn modelId="{F8A70698-4F64-42EA-B544-C29D867CA478}" type="presOf" srcId="{5849C85E-1A12-43E9-89F2-924BD917845B}" destId="{4380119B-2796-4165-9064-85E069534D36}" srcOrd="1" destOrd="0" presId="urn:microsoft.com/office/officeart/2005/8/layout/target3"/>
    <dgm:cxn modelId="{15681C70-A4B7-4F34-AD4B-DBD423CA8CB7}" srcId="{5849C85E-1A12-43E9-89F2-924BD917845B}" destId="{643329F6-8E6C-4BF5-9FA0-C37518ADA91F}" srcOrd="4" destOrd="0" parTransId="{DCD420E3-C3E3-41A7-8982-69AE2E58C1E2}" sibTransId="{DC972BED-0509-4874-9F87-9DC5C109671A}"/>
    <dgm:cxn modelId="{46914961-FB95-44FE-B78A-61F00FC26ACF}" srcId="{F7F5AC6B-4F8D-44B1-8426-F7EACFCB7204}" destId="{A4AA49C4-B08E-4C5D-9802-C83AA9B0A149}" srcOrd="2" destOrd="0" parTransId="{C65F161E-115C-4DBA-9255-3912BD4FCD6B}" sibTransId="{57CD6DF0-203C-4802-8C51-70251FDFBDD1}"/>
    <dgm:cxn modelId="{93FBA719-89DB-4F21-8159-A182DF12E7E5}" type="presParOf" srcId="{8D3430F7-8448-41F1-BD61-B24585FE8C07}" destId="{2AC91354-3AC3-4D5C-9674-4B0F49C10E2F}" srcOrd="0" destOrd="0" presId="urn:microsoft.com/office/officeart/2005/8/layout/target3"/>
    <dgm:cxn modelId="{2B710413-D488-4C87-B41C-4608CFA77857}" type="presParOf" srcId="{8D3430F7-8448-41F1-BD61-B24585FE8C07}" destId="{3178D02D-82CF-4248-AC25-150D008717CA}" srcOrd="1" destOrd="0" presId="urn:microsoft.com/office/officeart/2005/8/layout/target3"/>
    <dgm:cxn modelId="{305FBF72-2481-44A6-BD8D-408D87D6FD53}" type="presParOf" srcId="{8D3430F7-8448-41F1-BD61-B24585FE8C07}" destId="{764AF322-D1FC-4F65-A580-42DA25C26DA2}" srcOrd="2" destOrd="0" presId="urn:microsoft.com/office/officeart/2005/8/layout/target3"/>
    <dgm:cxn modelId="{F4E32BD1-CDA9-4937-A845-76A570BBF344}" type="presParOf" srcId="{8D3430F7-8448-41F1-BD61-B24585FE8C07}" destId="{B3D9213E-7B10-488A-8C45-EDB394202477}" srcOrd="3" destOrd="0" presId="urn:microsoft.com/office/officeart/2005/8/layout/target3"/>
    <dgm:cxn modelId="{75066E64-E7D1-4665-B9C7-87967078E585}" type="presParOf" srcId="{8D3430F7-8448-41F1-BD61-B24585FE8C07}" destId="{CDEF8C01-395F-4516-B823-5969AAA6AA59}" srcOrd="4" destOrd="0" presId="urn:microsoft.com/office/officeart/2005/8/layout/target3"/>
    <dgm:cxn modelId="{653F041D-7455-422F-8833-7711E39E0E2E}" type="presParOf" srcId="{8D3430F7-8448-41F1-BD61-B24585FE8C07}" destId="{CFA5DDD8-2C21-4CF3-B7B4-9DD93E3CF982}" srcOrd="5" destOrd="0" presId="urn:microsoft.com/office/officeart/2005/8/layout/target3"/>
    <dgm:cxn modelId="{7764FC39-0DD4-4964-AE42-9B84111C90D4}" type="presParOf" srcId="{8D3430F7-8448-41F1-BD61-B24585FE8C07}" destId="{135C5496-740D-4147-B75F-9C566D5AED26}" srcOrd="6" destOrd="0" presId="urn:microsoft.com/office/officeart/2005/8/layout/target3"/>
    <dgm:cxn modelId="{644927C1-7404-40B6-80E2-18ABD80123DD}" type="presParOf" srcId="{8D3430F7-8448-41F1-BD61-B24585FE8C07}" destId="{AA244CA0-5FA7-4D3D-9263-0625167C47C1}" srcOrd="7" destOrd="0" presId="urn:microsoft.com/office/officeart/2005/8/layout/target3"/>
    <dgm:cxn modelId="{689AC2A0-0B95-450E-A23E-99399896A3A7}" type="presParOf" srcId="{8D3430F7-8448-41F1-BD61-B24585FE8C07}" destId="{C295B1F7-599C-4DFD-B093-1A6980DE0AC3}" srcOrd="8" destOrd="0" presId="urn:microsoft.com/office/officeart/2005/8/layout/target3"/>
    <dgm:cxn modelId="{836D7770-E04C-45B6-A1BD-18782C49474C}" type="presParOf" srcId="{8D3430F7-8448-41F1-BD61-B24585FE8C07}" destId="{4380119B-2796-4165-9064-85E069534D36}" srcOrd="9" destOrd="0" presId="urn:microsoft.com/office/officeart/2005/8/layout/target3"/>
    <dgm:cxn modelId="{56EC9274-5BB4-4D0B-8637-2CAC3E7A38A1}" type="presParOf" srcId="{8D3430F7-8448-41F1-BD61-B24585FE8C07}" destId="{5B81E7B0-4051-4F57-9173-4DB465A3821A}" srcOrd="10" destOrd="0" presId="urn:microsoft.com/office/officeart/2005/8/layout/target3"/>
    <dgm:cxn modelId="{EA67CC62-746E-4CF7-B9B2-350D01C240DC}" type="presParOf" srcId="{8D3430F7-8448-41F1-BD61-B24585FE8C07}" destId="{5A1C5AE3-0479-46DE-8C37-D5D1ED6EE171}" srcOrd="11" destOrd="0" presId="urn:microsoft.com/office/officeart/2005/8/layout/target3"/>
    <dgm:cxn modelId="{6651716A-FC6E-441B-ADE6-0707938C6A95}" type="presParOf" srcId="{8D3430F7-8448-41F1-BD61-B24585FE8C07}" destId="{E86FD54F-55D0-4E8A-AEA4-05DA06CEEA35}" srcOrd="12" destOrd="0" presId="urn:microsoft.com/office/officeart/2005/8/layout/target3"/>
    <dgm:cxn modelId="{2A7DB379-11A6-480A-BDAB-7C0760105BA3}" type="presParOf" srcId="{8D3430F7-8448-41F1-BD61-B24585FE8C07}" destId="{A146B998-CD0E-42FA-B909-FB608DE6DF8B}" srcOrd="13" destOrd="0" presId="urn:microsoft.com/office/officeart/2005/8/layout/target3"/>
    <dgm:cxn modelId="{67A2E708-CF15-4A6E-AD7A-6EE6382542A3}" type="presParOf" srcId="{8D3430F7-8448-41F1-BD61-B24585FE8C07}" destId="{852178A2-BC27-440D-9CAE-6386250848B1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89C23-FBD2-4493-ABD9-77ABDB36CD16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65961-8782-47F2-8790-9EF270E5A2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058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0BC8275-F4B6-49CA-910A-242DE6CE547F}" type="slidenum">
              <a:rPr kumimoji="0" lang="ru-RU" altLang="ru-RU" smtClean="0">
                <a:latin typeface="Times New Roman" charset="0"/>
              </a:rPr>
              <a:pPr/>
              <a:t>4</a:t>
            </a:fld>
            <a:endParaRPr kumimoji="0" lang="ru-RU" altLang="ru-RU" smtClean="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1871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0827-4571-4AE9-9060-3059C2DF38FC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F1E5-4782-4331-B41C-B7CB25294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332656"/>
            <a:ext cx="5688632" cy="63367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40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аутодеструктивного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поведения среди детей и подростков: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работа с родителями по ф</a:t>
            </a: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ормированию жизнестойкости  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Улыбки детей и позитивное мышл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836712"/>
            <a:ext cx="2786082" cy="466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42965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жизнестойкости в детях требует определенной системы воспитания:</a:t>
            </a:r>
            <a:b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защищенной среды с ощущением постоянства, где ребенок не забыт, отсутствуют оскорбления и травмы.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2.Каждому человеку необходимо, чтобы его любили.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Помощь в развитии самоуважения, интересов, навыков, талантов и увлечений.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Подчеркивание значимости семьи, чувства гордости и родства.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Поощрение самостоятельности ребенка, предоставляйте возможность выбора при поддержке и создании атмосферы защищенности и любви. 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Ясная, четкая формулировка правил и требование их соблюдения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Предоставление возможности открыто выражать свои чувства.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Обучение своего ребенка быстро принимать решения, так как проблемы часто возникают из-за того, что ребенок пассивно реагирует на ситуацию, ощущает свою беспомощность.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Поощрение активности.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Четкое определение и называние проблемы, подчеркивание, что проблемы – это часть нормальной жизни.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Совместный поиск выхода.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Обучение поведению в обществе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дружелюбию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общительности, ответственности, взаимовыручке 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перестройке негативных эмоций в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позитивные.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Поощрение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веры в себя и в его способность действовать самостоятельно.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Помощь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определении, как и где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попросить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помощь в случае необходимости.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Необходимо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внимание к внезапным изменением поведения и настроения – это может быть тревожным сигналом.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сказать, что чем ниже уровень жизнестойкости у детей и подростков, тем он более подвержен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аутодеструкциям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Макро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микросоциальные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факторы влияющие на развитие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антивитальных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переживаний, агрессии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аутоагрессии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29710376"/>
              </p:ext>
            </p:extLst>
          </p:nvPr>
        </p:nvGraphicFramePr>
        <p:xfrm>
          <a:off x="395536" y="1052736"/>
          <a:ext cx="85725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839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428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профилактики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аутодеструктивного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поведения в семье: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428736"/>
            <a:ext cx="8534751" cy="5429264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и укрепление психологического здоровья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создание психологического комфорта, понимание ребенка…………………….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Развитие жизнестойкости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навыки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реагирования на стрессовые ситуации;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владение элементами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самоконтроля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 навыки эмоциональной разгрузки и их использование в повседневной жизни, формирование основ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медиаграмотности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 формирование психологической защиты от влияния Интернет-пространства и социальных сетей.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Духовно-нравственное развитие 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развитие духовных интересов, знакомство подростков с культурными формами проведения досуга,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читательских интересов, умения оценивать свои и чужие поступки и поведение других людей с точки зрения морально-нравственных норм.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Включение подростков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в социально значимую деятельность, позитивное общение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развитие социального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интеллекта,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развитие коммуникативных навыков, умения бесконфликтно решать спорные вопросы; формирование профессиональных интересов и самоопределения через профессиональные пробы.</a:t>
            </a:r>
          </a:p>
        </p:txBody>
      </p:sp>
    </p:spTree>
    <p:extLst>
      <p:ext uri="{BB962C8B-B14F-4D97-AF65-F5344CB8AC3E}">
        <p14:creationId xmlns:p14="http://schemas.microsoft.com/office/powerpoint/2010/main" xmlns="" val="9509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857224" y="548680"/>
            <a:ext cx="8058176" cy="604867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charset="0"/>
              </a:rPr>
              <a:t>Жизнестойкость личности – </a:t>
            </a:r>
            <a:r>
              <a:rPr lang="ru-RU" alt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charset="0"/>
              </a:rPr>
              <a:t>способность личности не только противостоять внешним психотравмирующим, стрессовым  условиям и обстоятельствам, но и превращать их </a:t>
            </a:r>
            <a:r>
              <a:rPr lang="ru-RU" alt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charset="0"/>
              </a:rPr>
              <a:t>в ситуации </a:t>
            </a:r>
            <a:r>
              <a:rPr lang="ru-RU" alt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charset="0"/>
              </a:rPr>
              <a:t>собственного </a:t>
            </a:r>
            <a:r>
              <a:rPr lang="ru-RU" alt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charset="0"/>
              </a:rPr>
              <a:t>развития.</a:t>
            </a:r>
            <a:endParaRPr lang="ru-RU" altLang="ru-RU" sz="3600" b="1" dirty="0" smtClean="0">
              <a:solidFill>
                <a:schemeClr val="bg2">
                  <a:lumMod val="2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03624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3811378"/>
              </p:ext>
            </p:extLst>
          </p:nvPr>
        </p:nvGraphicFramePr>
        <p:xfrm>
          <a:off x="71438" y="206375"/>
          <a:ext cx="9001125" cy="6096019"/>
        </p:xfrm>
        <a:graphic>
          <a:graphicData uri="http://schemas.openxmlformats.org/drawingml/2006/table">
            <a:tbl>
              <a:tblPr/>
              <a:tblGrid>
                <a:gridCol w="5072062"/>
                <a:gridCol w="3929063"/>
              </a:tblGrid>
              <a:tr h="3365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Характеристики </a:t>
                      </a:r>
                      <a:r>
                        <a:rPr kumimoji="0" lang="ru-RU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ru-RU" altLang="ru-RU" sz="15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аутодеструктивной</a:t>
                      </a:r>
                      <a:r>
                        <a:rPr kumimoji="0" lang="ru-RU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личности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Характеристики жизнестойкой личности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77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Низкий уровень развитости волевых качеств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: слабый самоконтроль, неразвитые навыки </a:t>
                      </a:r>
                      <a:r>
                        <a:rPr kumimoji="0" lang="ru-RU" alt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целедостижения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Высокий уровень развитости волевых качеств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18127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Патология смысловой регуляции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: деформация мотивации и целеполагания; структурная упрощенность смысловой сферы; искаженность представлений о смысле жизни, </a:t>
                      </a:r>
                      <a:r>
                        <a:rPr kumimoji="0" lang="ru-RU" alt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обыдененность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целевой структуры деятельности; неустойчивость ценностей и целей в жизни; сниженный контроль по отношению к собственной жизни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Оптимальная  смысловая регуляция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Позитивное мышление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10515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Недостаточная социальная компетентность; деструкции когнитивных структур; неполноценность ориентировки в реальной ситуации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Развитая социальная компетентность; норма развития когнитивных структур; полноценность ориентировки в реальной ситуации </a:t>
                      </a: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365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Неадекватность самооценки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1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Адекватность самооценки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7777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Неблагополучие коммуникативной сферы</a:t>
                      </a: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Благополучие коммуникативной сферы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6666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Инфантильность</a:t>
                      </a: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Самостоятельность </a:t>
                      </a: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365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Непереносимость фрустрации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Устойчивость к фрустрации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48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14612" y="338328"/>
            <a:ext cx="5972188" cy="8760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формирования ЖС: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3274949"/>
            <a:ext cx="2748844" cy="3447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Будет ли стрессовая ситуация стимулировать попытки овладения ею, насколько это будут интенсивные попытки и как долго они будут продолжаться?</a:t>
            </a:r>
          </a:p>
          <a:p>
            <a:pPr marL="0" indent="0" algn="r">
              <a:buNone/>
            </a:pPr>
            <a:r>
              <a:rPr lang="ru-RU" i="1" dirty="0" smtClean="0"/>
              <a:t>Альберт Бандура</a:t>
            </a:r>
            <a:endParaRPr lang="ru-RU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000364" y="1000108"/>
            <a:ext cx="5964124" cy="56692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Наличие более или менее широкого репертуара навыков поведения.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Опыт,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приобретенный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посредством наблюдения за другими людьми (физическое или символическое следование модели).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Высказываемые другими убеждения — вербальное подкрепление или наказание.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Физическое, психологическое, эмоциональное состояние (человек всегда тем или иным способом оценивает свое эмоциональное состояние: страх, спокойствие, возбуждение в конфликтных ситуациях — и это влияет на оценку собственных поведенческих способностей).</a:t>
            </a:r>
          </a:p>
        </p:txBody>
      </p:sp>
      <p:pic>
        <p:nvPicPr>
          <p:cNvPr id="12290" name="Picture 2" descr="https://upload.wikimedia.org/wikipedia/commons/thumb/c/cc/Albert_Bandura_Psychologist.jpg/800px-Albert_Bandura_Psycholog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52572" cy="304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37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12527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Выученная беспомощность – отражается степень веры в свои силы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5693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Формируется к 8 годам и характеризуется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проявлением дефицита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трех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Мотивационный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проявляется в неспособности действовать, активно вмешиваясь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ситуацию. </a:t>
            </a:r>
          </a:p>
          <a:p>
            <a:pPr marL="457200" indent="-457200" algn="just">
              <a:buAutoNum type="arabicParenR"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огнитивный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в неспособности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тому, что в аналогичных ситуациях действие может оказаться вполне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эффективным.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Эмоциональный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в подавленном или даже депрессивном состоянии, возникающем из-за бесплодности собственных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4793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Антиусловия</a:t>
            </a:r>
            <a:r>
              <a:rPr lang="ru-RU" dirty="0" smtClean="0"/>
              <a:t> ЖС: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214422"/>
            <a:ext cx="8535322" cy="523891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обиды, наносимые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учителями и воспитателями детских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учреждений,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смерть любимого человека и животного,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серьезная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болезнь, развод родителей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скандалы;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опыт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наблюдения беспомощных людей (например, телевизионные сюжеты о беззащитных жертвах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самостоятельности, готовность родителей все делать вместо ребенка;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Все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наверняка помнят себя маленькими, когда хотелось что-то сделать самому. Глядя на наши неуклюжие попытки, взрослые, вместо того чтобы помочь, показать как надо, недовольно ворчали, пресекали наши самостоятельные действия. Давая по рукам, они отбирали у нас возможность получать удовольствие от сознания чего-то своего. За нас услужливо убирали игрушки, постель, одевали и обували, выполняли любую работу, лишь бы мы не занимали их драгоценное время. И постепенно мы понимали: не стоит напрягаться, чтобы лишний раз услышать, что мы делаем все не так, как надо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неправильное оценивание формирует мотивацию избегания неудач.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9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500042"/>
            <a:ext cx="77867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Негативно на развитие жизнестойкости в детстве 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влияет: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недостаток поддержки, подбадривания близкими;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чувства предназначенности;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недостаток вовлеченности в различные мероприятия, школьную жизнь, отчужденность от значимых 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взрослых.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9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5297</TotalTime>
  <Words>697</Words>
  <Application>Microsoft Office PowerPoint</Application>
  <PresentationFormat>Экран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Профилактика аутодеструктивного поведения среди детей и подростков: работа с родителями по формированию жизнестойкости   </vt:lpstr>
      <vt:lpstr>Макро и микросоциальные факторы влияющие на развитие антивитальных переживаний, агрессии и аутоагрессии</vt:lpstr>
      <vt:lpstr>Основные направления  профилактики аутодеструктивного поведения в семье:</vt:lpstr>
      <vt:lpstr>Жизнестойкость личности – способность личности не только противостоять внешним психотравмирующим, стрессовым  условиям и обстоятельствам, но и превращать их в ситуации собственного развития.</vt:lpstr>
      <vt:lpstr>Слайд 5</vt:lpstr>
      <vt:lpstr>Условия формирования ЖС:</vt:lpstr>
      <vt:lpstr>Выученная беспомощность – отражается степень веры в свои силы</vt:lpstr>
      <vt:lpstr>Антиусловия ЖС: </vt:lpstr>
      <vt:lpstr>Слайд 9</vt:lpstr>
      <vt:lpstr>Слайд 10</vt:lpstr>
      <vt:lpstr>Обучение поведению в обществе: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особенностей личности в формировании хронических стрессовых реакций</dc:title>
  <dc:creator>XP GAME 2007</dc:creator>
  <cp:lastModifiedBy>1</cp:lastModifiedBy>
  <cp:revision>285</cp:revision>
  <dcterms:created xsi:type="dcterms:W3CDTF">2009-09-21T15:40:28Z</dcterms:created>
  <dcterms:modified xsi:type="dcterms:W3CDTF">2018-10-25T14:27:52Z</dcterms:modified>
</cp:coreProperties>
</file>